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9"/>
  </p:notes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Proxima Nova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4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304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4"/>
                </a:solidFill>
              </a:defRPr>
            </a:lvl1pPr>
            <a:lvl2pPr lvl="1">
              <a:buNone/>
              <a:defRPr>
                <a:solidFill>
                  <a:schemeClr val="accent4"/>
                </a:solidFill>
              </a:defRPr>
            </a:lvl2pPr>
            <a:lvl3pPr lvl="2">
              <a:buNone/>
              <a:defRPr>
                <a:solidFill>
                  <a:schemeClr val="accent4"/>
                </a:solidFill>
              </a:defRPr>
            </a:lvl3pPr>
            <a:lvl4pPr lvl="3">
              <a:buNone/>
              <a:defRPr>
                <a:solidFill>
                  <a:schemeClr val="accent4"/>
                </a:solidFill>
              </a:defRPr>
            </a:lvl4pPr>
            <a:lvl5pPr lvl="4">
              <a:buNone/>
              <a:defRPr>
                <a:solidFill>
                  <a:schemeClr val="accent4"/>
                </a:solidFill>
              </a:defRPr>
            </a:lvl5pPr>
            <a:lvl6pPr lvl="5">
              <a:buNone/>
              <a:defRPr>
                <a:solidFill>
                  <a:schemeClr val="accent4"/>
                </a:solidFill>
              </a:defRPr>
            </a:lvl6pPr>
            <a:lvl7pPr lvl="6">
              <a:buNone/>
              <a:defRPr>
                <a:solidFill>
                  <a:schemeClr val="accent4"/>
                </a:solidFill>
              </a:defRPr>
            </a:lvl7pPr>
            <a:lvl8pPr lvl="7">
              <a:buNone/>
              <a:defRPr>
                <a:solidFill>
                  <a:schemeClr val="accent4"/>
                </a:solidFill>
              </a:defRPr>
            </a:lvl8pPr>
            <a:lvl9pPr lvl="8">
              <a:buNone/>
              <a:defRPr>
                <a:solidFill>
                  <a:schemeClr val="accent4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2"/>
          </p:nvPr>
        </p:nvSpPr>
        <p:spPr>
          <a:xfrm>
            <a:off x="387975" y="789025"/>
            <a:ext cx="8520600" cy="8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TITLE_AND_BODY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695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accent4"/>
                </a:solidFill>
              </a:defRPr>
            </a:lvl1pPr>
            <a:lvl2pPr lvl="1" rtl="0">
              <a:buNone/>
              <a:defRPr>
                <a:solidFill>
                  <a:schemeClr val="accent4"/>
                </a:solidFill>
              </a:defRPr>
            </a:lvl2pPr>
            <a:lvl3pPr lvl="2" rtl="0">
              <a:buNone/>
              <a:defRPr>
                <a:solidFill>
                  <a:schemeClr val="accent4"/>
                </a:solidFill>
              </a:defRPr>
            </a:lvl3pPr>
            <a:lvl4pPr lvl="3" rtl="0">
              <a:buNone/>
              <a:defRPr>
                <a:solidFill>
                  <a:schemeClr val="accent4"/>
                </a:solidFill>
              </a:defRPr>
            </a:lvl4pPr>
            <a:lvl5pPr lvl="4" rtl="0">
              <a:buNone/>
              <a:defRPr>
                <a:solidFill>
                  <a:schemeClr val="accent4"/>
                </a:solidFill>
              </a:defRPr>
            </a:lvl5pPr>
            <a:lvl6pPr lvl="5" rtl="0">
              <a:buNone/>
              <a:defRPr>
                <a:solidFill>
                  <a:schemeClr val="accent4"/>
                </a:solidFill>
              </a:defRPr>
            </a:lvl6pPr>
            <a:lvl7pPr lvl="6" rtl="0">
              <a:buNone/>
              <a:defRPr>
                <a:solidFill>
                  <a:schemeClr val="accent4"/>
                </a:solidFill>
              </a:defRPr>
            </a:lvl7pPr>
            <a:lvl8pPr lvl="7" rtl="0">
              <a:buNone/>
              <a:defRPr>
                <a:solidFill>
                  <a:schemeClr val="accent4"/>
                </a:solidFill>
              </a:defRPr>
            </a:lvl8pPr>
            <a:lvl9pPr lvl="8" rtl="0">
              <a:buNone/>
              <a:defRPr>
                <a:solidFill>
                  <a:schemeClr val="accent4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311700" y="13810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4832400" y="13048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4"/>
                </a:solidFill>
              </a:defRPr>
            </a:lvl1pPr>
            <a:lvl2pPr lvl="1">
              <a:buNone/>
              <a:defRPr>
                <a:solidFill>
                  <a:schemeClr val="accent4"/>
                </a:solidFill>
              </a:defRPr>
            </a:lvl2pPr>
            <a:lvl3pPr lvl="2">
              <a:buNone/>
              <a:defRPr>
                <a:solidFill>
                  <a:schemeClr val="accent4"/>
                </a:solidFill>
              </a:defRPr>
            </a:lvl3pPr>
            <a:lvl4pPr lvl="3">
              <a:buNone/>
              <a:defRPr>
                <a:solidFill>
                  <a:schemeClr val="accent4"/>
                </a:solidFill>
              </a:defRPr>
            </a:lvl4pPr>
            <a:lvl5pPr lvl="4">
              <a:buNone/>
              <a:defRPr>
                <a:solidFill>
                  <a:schemeClr val="accent4"/>
                </a:solidFill>
              </a:defRPr>
            </a:lvl5pPr>
            <a:lvl6pPr lvl="5">
              <a:buNone/>
              <a:defRPr>
                <a:solidFill>
                  <a:schemeClr val="accent4"/>
                </a:solidFill>
              </a:defRPr>
            </a:lvl6pPr>
            <a:lvl7pPr lvl="6">
              <a:buNone/>
              <a:defRPr>
                <a:solidFill>
                  <a:schemeClr val="accent4"/>
                </a:solidFill>
              </a:defRPr>
            </a:lvl7pPr>
            <a:lvl8pPr lvl="7">
              <a:buNone/>
              <a:defRPr>
                <a:solidFill>
                  <a:schemeClr val="accent4"/>
                </a:solidFill>
              </a:defRPr>
            </a:lvl8pPr>
            <a:lvl9pPr lvl="8">
              <a:buNone/>
              <a:defRPr>
                <a:solidFill>
                  <a:schemeClr val="accent4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ubTitle" idx="3"/>
          </p:nvPr>
        </p:nvSpPr>
        <p:spPr>
          <a:xfrm>
            <a:off x="386975" y="864000"/>
            <a:ext cx="8368200" cy="8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4"/>
          </p:nvPr>
        </p:nvSpPr>
        <p:spPr>
          <a:xfrm>
            <a:off x="4813725" y="3822525"/>
            <a:ext cx="3999900" cy="2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3050" algn="r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 sz="700"/>
            </a:lvl1pPr>
            <a:lvl2pPr marL="914400" lvl="1" indent="-260350" algn="r" rtl="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2pPr>
            <a:lvl3pPr marL="1371600" lvl="2" indent="-260350" algn="r" rtl="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3pPr>
            <a:lvl4pPr marL="1828800" lvl="3" indent="-260350" algn="r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4pPr>
            <a:lvl5pPr marL="2286000" lvl="4" indent="-260350" algn="r" rtl="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5pPr>
            <a:lvl6pPr marL="2743200" lvl="5" indent="-260350" algn="r" rtl="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6pPr>
            <a:lvl7pPr marL="3200400" lvl="6" indent="-260350" algn="r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7pPr>
            <a:lvl8pPr marL="3657600" lvl="7" indent="-260350" algn="r" rtl="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8pPr>
            <a:lvl9pPr marL="4114800" lvl="8" indent="-260350" algn="r" rtl="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Google Shape;46;p1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13048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2"/>
          </p:nvPr>
        </p:nvSpPr>
        <p:spPr>
          <a:xfrm>
            <a:off x="4832400" y="13048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ubTitle" idx="3"/>
          </p:nvPr>
        </p:nvSpPr>
        <p:spPr>
          <a:xfrm>
            <a:off x="386975" y="787800"/>
            <a:ext cx="8368200" cy="8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4"/>
          </p:nvPr>
        </p:nvSpPr>
        <p:spPr>
          <a:xfrm>
            <a:off x="4813725" y="3822525"/>
            <a:ext cx="3999900" cy="2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3050" algn="r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 sz="700"/>
            </a:lvl1pPr>
            <a:lvl2pPr marL="914400" lvl="1" indent="-260350" algn="r" rtl="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2pPr>
            <a:lvl3pPr marL="1371600" lvl="2" indent="-260350" algn="r" rtl="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3pPr>
            <a:lvl4pPr marL="1828800" lvl="3" indent="-260350" algn="r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4pPr>
            <a:lvl5pPr marL="2286000" lvl="4" indent="-260350" algn="r" rtl="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5pPr>
            <a:lvl6pPr marL="2743200" lvl="5" indent="-260350" algn="r" rtl="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6pPr>
            <a:lvl7pPr marL="3200400" lvl="6" indent="-260350" algn="r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7pPr>
            <a:lvl8pPr marL="3657600" lvl="7" indent="-260350" algn="r" rtl="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8pPr>
            <a:lvl9pPr marL="4114800" lvl="8" indent="-260350" algn="r" rtl="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5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accent4"/>
                </a:solidFill>
              </a:defRPr>
            </a:lvl1pPr>
            <a:lvl2pPr lvl="1" rtl="0">
              <a:buNone/>
              <a:defRPr>
                <a:solidFill>
                  <a:schemeClr val="accent4"/>
                </a:solidFill>
              </a:defRPr>
            </a:lvl2pPr>
            <a:lvl3pPr lvl="2" rtl="0">
              <a:buNone/>
              <a:defRPr>
                <a:solidFill>
                  <a:schemeClr val="accent4"/>
                </a:solidFill>
              </a:defRPr>
            </a:lvl3pPr>
            <a:lvl4pPr lvl="3" rtl="0">
              <a:buNone/>
              <a:defRPr>
                <a:solidFill>
                  <a:schemeClr val="accent4"/>
                </a:solidFill>
              </a:defRPr>
            </a:lvl4pPr>
            <a:lvl5pPr lvl="4" rtl="0">
              <a:buNone/>
              <a:defRPr>
                <a:solidFill>
                  <a:schemeClr val="accent4"/>
                </a:solidFill>
              </a:defRPr>
            </a:lvl5pPr>
            <a:lvl6pPr lvl="5" rtl="0">
              <a:buNone/>
              <a:defRPr>
                <a:solidFill>
                  <a:schemeClr val="accent4"/>
                </a:solidFill>
              </a:defRPr>
            </a:lvl6pPr>
            <a:lvl7pPr lvl="6" rtl="0">
              <a:buNone/>
              <a:defRPr>
                <a:solidFill>
                  <a:schemeClr val="accent4"/>
                </a:solidFill>
              </a:defRPr>
            </a:lvl7pPr>
            <a:lvl8pPr lvl="7" rtl="0">
              <a:buNone/>
              <a:defRPr>
                <a:solidFill>
                  <a:schemeClr val="accent4"/>
                </a:solidFill>
              </a:defRPr>
            </a:lvl8pPr>
            <a:lvl9pPr lvl="8" rtl="0">
              <a:buNone/>
              <a:defRPr>
                <a:solidFill>
                  <a:schemeClr val="accent4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it-IT" dirty="0" smtClean="0"/>
              <a:t>         AGENZIE ASSICURATIVE &amp; INTELLIGENZA ARTIFICIALE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it-IT"/>
          </a:p>
        </p:txBody>
      </p:sp>
      <p:pic>
        <p:nvPicPr>
          <p:cNvPr id="5" name="Immagine 4" descr="copert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03" y="830317"/>
            <a:ext cx="8376745" cy="3720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Il Futuro dell'AI nella Vendita di Polizze Assicurative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0" i="0">
                <a:solidFill>
                  <a:srgbClr val="616161"/>
                </a:solidFill>
                <a:latin typeface="Proxima Nova"/>
              </a:defRPr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228600" y="1508670"/>
            <a:ext cx="8686800" cy="305395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28600" y="1508670"/>
            <a:ext cx="4190999" cy="305395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228600" y="1508670"/>
            <a:ext cx="4190999" cy="3053953"/>
          </a:xfrm>
          <a:prstGeom prst="rect">
            <a:avLst/>
          </a:prstGeom>
          <a:noFill/>
          <a:ln>
            <a:noFill/>
          </a:ln>
        </p:spPr>
        <p:txBody>
          <a:bodyPr wrap="square" lIns="190500" tIns="0" rIns="0" bIns="190500" anchor="t">
            <a:spAutoFit/>
          </a:bodyPr>
          <a:lstStyle/>
          <a:p>
            <a:pPr marL="228600" indent="-91440" algn="l">
              <a:spcBef>
                <a:spcPts val="0"/>
              </a:spcBef>
              <a:spcAft>
                <a:spcPts val="800"/>
              </a:spcAft>
              <a:buSzPct val="100000"/>
              <a:buFont typeface="Arial"/>
              <a:buChar char="•"/>
            </a:pPr>
            <a:r>
              <a:rPr sz="1200" b="1" i="0" dirty="0" err="1">
                <a:solidFill>
                  <a:srgbClr val="616161"/>
                </a:solidFill>
                <a:latin typeface="Proxima Nova"/>
              </a:rPr>
              <a:t>Definizione</a:t>
            </a:r>
            <a:r>
              <a:rPr sz="1200" b="1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200" b="1" i="0" dirty="0" err="1">
                <a:solidFill>
                  <a:srgbClr val="616161"/>
                </a:solidFill>
                <a:latin typeface="Proxima Nova"/>
              </a:rPr>
              <a:t>di</a:t>
            </a:r>
            <a:r>
              <a:rPr sz="1200" b="1" i="0" dirty="0">
                <a:solidFill>
                  <a:srgbClr val="616161"/>
                </a:solidFill>
                <a:latin typeface="Proxima Nova"/>
              </a:rPr>
              <a:t> AI: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L'intelligenza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artificiale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 (AI)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si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riferisce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 a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sistemi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informatici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 in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grado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di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svolgere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compiti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che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normalmente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richiedono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l'intelligenza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umana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, come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il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200" b="0" i="0">
                <a:solidFill>
                  <a:srgbClr val="616161"/>
                </a:solidFill>
                <a:latin typeface="Proxima Nova"/>
              </a:rPr>
              <a:t>riconoscimento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 del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linguaggio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, la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presa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di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decisioni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 e la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risoluzione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dei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problemi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.</a:t>
            </a:r>
          </a:p>
          <a:p>
            <a:pPr marL="228600" lvl="1" indent="-91440" algn="l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sz="1200" b="1" i="0" dirty="0" err="1">
                <a:solidFill>
                  <a:srgbClr val="616161"/>
                </a:solidFill>
                <a:latin typeface="Proxima Nova"/>
              </a:rPr>
              <a:t>Introduzione</a:t>
            </a:r>
            <a:r>
              <a:rPr sz="1200" b="1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200" b="1" i="0" dirty="0" err="1">
                <a:solidFill>
                  <a:srgbClr val="616161"/>
                </a:solidFill>
                <a:latin typeface="Proxima Nova"/>
              </a:rPr>
              <a:t>alle</a:t>
            </a:r>
            <a:r>
              <a:rPr sz="1200" b="1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200" b="1" i="0" dirty="0" err="1">
                <a:solidFill>
                  <a:srgbClr val="616161"/>
                </a:solidFill>
                <a:latin typeface="Proxima Nova"/>
              </a:rPr>
              <a:t>polizze</a:t>
            </a:r>
            <a:r>
              <a:rPr sz="1200" b="1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200" b="1" i="0" dirty="0" err="1">
                <a:solidFill>
                  <a:srgbClr val="616161"/>
                </a:solidFill>
                <a:latin typeface="Proxima Nova"/>
              </a:rPr>
              <a:t>assicurative</a:t>
            </a:r>
            <a:r>
              <a:rPr sz="1200" b="1" i="0" dirty="0">
                <a:solidFill>
                  <a:srgbClr val="616161"/>
                </a:solidFill>
                <a:latin typeface="Proxima Nova"/>
              </a:rPr>
              <a:t>: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 Le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polizze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assicurative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sono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contratti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che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forniscono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una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copertura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finanziaria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contro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rischi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specifici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, come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danni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,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malattie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 o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morte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, in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cambio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 del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pagamento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di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 un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premio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.</a:t>
            </a:r>
          </a:p>
          <a:p>
            <a:pPr marL="228600" lvl="1" indent="-91440" algn="l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sz="1200" b="1" i="0" dirty="0" err="1">
                <a:solidFill>
                  <a:srgbClr val="616161"/>
                </a:solidFill>
                <a:latin typeface="Proxima Nova"/>
              </a:rPr>
              <a:t>Connessione</a:t>
            </a:r>
            <a:r>
              <a:rPr sz="1200" b="1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200" b="1" i="0" dirty="0" err="1">
                <a:solidFill>
                  <a:srgbClr val="616161"/>
                </a:solidFill>
                <a:latin typeface="Proxima Nova"/>
              </a:rPr>
              <a:t>tra</a:t>
            </a:r>
            <a:r>
              <a:rPr sz="1200" b="1" i="0" dirty="0">
                <a:solidFill>
                  <a:srgbClr val="616161"/>
                </a:solidFill>
                <a:latin typeface="Proxima Nova"/>
              </a:rPr>
              <a:t> AI e </a:t>
            </a:r>
            <a:r>
              <a:rPr sz="1200" b="1" i="0" dirty="0" err="1">
                <a:solidFill>
                  <a:srgbClr val="616161"/>
                </a:solidFill>
                <a:latin typeface="Proxima Nova"/>
              </a:rPr>
              <a:t>settore</a:t>
            </a:r>
            <a:r>
              <a:rPr sz="1200" b="1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200" b="1" i="0" dirty="0" err="1">
                <a:solidFill>
                  <a:srgbClr val="616161"/>
                </a:solidFill>
                <a:latin typeface="Proxima Nova"/>
              </a:rPr>
              <a:t>assicurativo</a:t>
            </a:r>
            <a:r>
              <a:rPr sz="1200" b="1" i="0" dirty="0">
                <a:solidFill>
                  <a:srgbClr val="616161"/>
                </a:solidFill>
                <a:latin typeface="Proxima Nova"/>
              </a:rPr>
              <a:t>: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 L'AI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viene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utilizzata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 per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migliorare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vari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aspetti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 del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settore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assicurativo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,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dalla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valutazione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 del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rischio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alla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gestione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dei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sinistri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,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fino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alla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personalizzazione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delle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offerte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di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200" b="0" i="0" dirty="0" err="1">
                <a:solidFill>
                  <a:srgbClr val="616161"/>
                </a:solidFill>
                <a:latin typeface="Proxima Nova"/>
              </a:rPr>
              <a:t>polizze</a:t>
            </a:r>
            <a:r>
              <a:rPr sz="1200" b="0" i="0" dirty="0">
                <a:solidFill>
                  <a:srgbClr val="616161"/>
                </a:solidFill>
                <a:latin typeface="Proxima Nova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24400" y="1508670"/>
            <a:ext cx="4190999" cy="305395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endParaRPr/>
          </a:p>
        </p:txBody>
      </p:sp>
      <p:pic>
        <p:nvPicPr>
          <p:cNvPr id="10" name="Picture 9" descr="tmpepfkghu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933903"/>
            <a:ext cx="4190999" cy="268013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r">
              <a:spcAft>
                <a:spcPts val="1200"/>
              </a:spcAft>
            </a:pPr>
            <a:r>
              <a:rPr sz="900" b="0" i="0">
                <a:solidFill>
                  <a:srgbClr val="616161"/>
                </a:solidFill>
                <a:latin typeface="Proxima Nova"/>
              </a:rPr>
              <a:t>Photo by Alex Knight on Unsplash</a:t>
            </a:r>
          </a:p>
        </p:txBody>
      </p:sp>
      <p:pic>
        <p:nvPicPr>
          <p:cNvPr id="15" name="Immagine 14" descr="SLIDE 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683" y="143019"/>
            <a:ext cx="2153779" cy="1654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98" y="140225"/>
            <a:ext cx="8366234" cy="572700"/>
          </a:xfrm>
        </p:spPr>
        <p:txBody>
          <a:bodyPr>
            <a:normAutofit/>
          </a:bodyPr>
          <a:lstStyle/>
          <a:p>
            <a:r>
              <a:rPr dirty="0" err="1"/>
              <a:t>Evoluzione</a:t>
            </a:r>
            <a:r>
              <a:rPr dirty="0"/>
              <a:t> </a:t>
            </a:r>
            <a:r>
              <a:rPr dirty="0" err="1"/>
              <a:t>attuale</a:t>
            </a:r>
            <a:r>
              <a:rPr dirty="0"/>
              <a:t> </a:t>
            </a:r>
            <a:r>
              <a:rPr dirty="0" err="1"/>
              <a:t>dell'AI</a:t>
            </a:r>
            <a:r>
              <a:rPr dirty="0"/>
              <a:t> </a:t>
            </a:r>
            <a:r>
              <a:rPr dirty="0" err="1"/>
              <a:t>nelle</a:t>
            </a:r>
            <a:r>
              <a:rPr dirty="0"/>
              <a:t> </a:t>
            </a:r>
            <a:r>
              <a:rPr dirty="0" err="1"/>
              <a:t>Assicurazioni</a:t>
            </a:r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 b="0" i="0">
                <a:solidFill>
                  <a:srgbClr val="616161"/>
                </a:solidFill>
                <a:latin typeface="Proxima Nova"/>
              </a:defRPr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228600" y="1508670"/>
            <a:ext cx="8686800" cy="258663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28600" y="1508670"/>
            <a:ext cx="4190999" cy="258663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228600" y="1508670"/>
            <a:ext cx="4190999" cy="2399704"/>
          </a:xfrm>
          <a:prstGeom prst="rect">
            <a:avLst/>
          </a:prstGeom>
          <a:noFill/>
          <a:ln>
            <a:noFill/>
          </a:ln>
        </p:spPr>
        <p:txBody>
          <a:bodyPr wrap="square" lIns="190500" tIns="0" rIns="0" bIns="190500" anchor="t">
            <a:spAutoFit/>
          </a:bodyPr>
          <a:lstStyle/>
          <a:p>
            <a:pPr marL="228600" indent="-91440" algn="l">
              <a:spcBef>
                <a:spcPts val="0"/>
              </a:spcBef>
              <a:spcAft>
                <a:spcPts val="800"/>
              </a:spcAft>
              <a:buSzPct val="100000"/>
              <a:buFont typeface="Arial"/>
              <a:buChar char="•"/>
            </a:pPr>
            <a:r>
              <a:rPr sz="1300" b="1" i="0">
                <a:solidFill>
                  <a:srgbClr val="616161"/>
                </a:solidFill>
                <a:latin typeface="Proxima Nova"/>
              </a:rPr>
              <a:t>Implementazioni attuali:</a:t>
            </a:r>
            <a:r>
              <a:rPr sz="1300" b="0" i="0">
                <a:solidFill>
                  <a:srgbClr val="616161"/>
                </a:solidFill>
                <a:latin typeface="Proxima Nova"/>
              </a:rPr>
              <a:t> L'AI viene utilizzata per la valutazione automatizzata dei rischi, il miglioramento dell'assistenza clienti tramite chatbot e il rilevamento delle frodi nel settore assicurativo.</a:t>
            </a:r>
          </a:p>
          <a:p>
            <a:pPr marL="228600" lvl="1" indent="-91440" algn="l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sz="1300" b="1" i="0">
                <a:solidFill>
                  <a:srgbClr val="616161"/>
                </a:solidFill>
                <a:latin typeface="Proxima Nova"/>
              </a:rPr>
              <a:t>Casi di studio:</a:t>
            </a:r>
            <a:r>
              <a:rPr sz="1300" b="0" i="0">
                <a:solidFill>
                  <a:srgbClr val="616161"/>
                </a:solidFill>
                <a:latin typeface="Proxima Nova"/>
              </a:rPr>
              <a:t> Grandi compagnie assicurative stanno adottando l'AI per ottimizzare i processi e migliorare i servizi. Esempi di successo mostrano benefici concreti in termini di efficienza e soddisfazione dei clienti.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24400" y="1508670"/>
            <a:ext cx="4190999" cy="258663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724400" y="1508670"/>
            <a:ext cx="4190999" cy="23580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endParaRPr/>
          </a:p>
        </p:txBody>
      </p:sp>
      <p:pic>
        <p:nvPicPr>
          <p:cNvPr id="10" name="Picture 9" descr="tmpmsjumf5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944414"/>
            <a:ext cx="4190999" cy="24699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724400" y="3942903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4724400" y="3942903"/>
            <a:ext cx="4190999" cy="15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r">
              <a:spcAft>
                <a:spcPts val="1200"/>
              </a:spcAft>
            </a:pPr>
            <a:r>
              <a:rPr sz="900" b="0" i="0">
                <a:solidFill>
                  <a:srgbClr val="616161"/>
                </a:solidFill>
                <a:latin typeface="Proxima Nova"/>
              </a:rPr>
              <a:t>Photo by Hitesh Choudhary on Unsplash</a:t>
            </a:r>
          </a:p>
        </p:txBody>
      </p:sp>
      <p:pic>
        <p:nvPicPr>
          <p:cNvPr id="13" name="Immagine 12" descr="SLIDE 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241" y="178675"/>
            <a:ext cx="3048000" cy="1536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Vantaggi dell'AI nella Vendita di Polizze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 b="0" i="0">
                <a:solidFill>
                  <a:srgbClr val="616161"/>
                </a:solidFill>
                <a:latin typeface="Proxima Nova"/>
              </a:defRPr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228600" y="1508670"/>
            <a:ext cx="8686800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286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228600" y="1508670"/>
            <a:ext cx="4190999" cy="2552104"/>
          </a:xfrm>
          <a:prstGeom prst="rect">
            <a:avLst/>
          </a:prstGeom>
          <a:noFill/>
          <a:ln>
            <a:noFill/>
          </a:ln>
        </p:spPr>
        <p:txBody>
          <a:bodyPr wrap="square" lIns="190500" tIns="0" rIns="0" bIns="190500" anchor="t">
            <a:spAutoFit/>
          </a:bodyPr>
          <a:lstStyle/>
          <a:p>
            <a:pPr marL="228600" indent="-91440" algn="l">
              <a:spcBef>
                <a:spcPts val="0"/>
              </a:spcBef>
              <a:spcAft>
                <a:spcPts val="800"/>
              </a:spcAft>
              <a:buSzPct val="100000"/>
              <a:buFont typeface="Arial"/>
              <a:buChar char="•"/>
            </a:pPr>
            <a:r>
              <a:rPr sz="1300" b="1" i="0">
                <a:solidFill>
                  <a:srgbClr val="616161"/>
                </a:solidFill>
                <a:latin typeface="Proxima Nova"/>
              </a:rPr>
              <a:t>Efficienza:</a:t>
            </a:r>
            <a:r>
              <a:rPr sz="1300" b="0" i="0">
                <a:solidFill>
                  <a:srgbClr val="616161"/>
                </a:solidFill>
                <a:latin typeface="Proxima Nova"/>
              </a:rPr>
              <a:t> L'automazione dei processi permette di ridurre i tempi di risposta e migliorare l'efficienza operativa delle compagnie assicurative.</a:t>
            </a:r>
          </a:p>
          <a:p>
            <a:pPr marL="228600" lvl="1" indent="-91440" algn="l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sz="1300" b="1" i="0">
                <a:solidFill>
                  <a:srgbClr val="616161"/>
                </a:solidFill>
                <a:latin typeface="Proxima Nova"/>
              </a:rPr>
              <a:t>Personalizzazione:</a:t>
            </a:r>
            <a:r>
              <a:rPr sz="1300" b="0" i="0">
                <a:solidFill>
                  <a:srgbClr val="616161"/>
                </a:solidFill>
                <a:latin typeface="Proxima Nova"/>
              </a:rPr>
              <a:t> L'AI consente di creare offerte su misura per ogni cliente, migliorando l'esperienza e la soddisfazione del cliente.</a:t>
            </a:r>
          </a:p>
          <a:p>
            <a:pPr marL="228600" lvl="1" indent="-91440" algn="l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sz="1300" b="1" i="0">
                <a:solidFill>
                  <a:srgbClr val="616161"/>
                </a:solidFill>
                <a:latin typeface="Proxima Nova"/>
              </a:rPr>
              <a:t>Analisi predittiva:</a:t>
            </a:r>
            <a:r>
              <a:rPr sz="1300" b="0" i="0">
                <a:solidFill>
                  <a:srgbClr val="616161"/>
                </a:solidFill>
                <a:latin typeface="Proxima Nova"/>
              </a:rPr>
              <a:t> L'analisi predittiva permette di prevedere le esigenze dei clienti e ottimizzare le strategie di marketing per incrementare le vendite.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244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endParaRPr/>
          </a:p>
        </p:txBody>
      </p:sp>
      <p:pic>
        <p:nvPicPr>
          <p:cNvPr id="10" name="Picture 9" descr="tmp1mqozi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734206"/>
            <a:ext cx="4190999" cy="259605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r">
              <a:spcAft>
                <a:spcPts val="1200"/>
              </a:spcAft>
            </a:pPr>
            <a:r>
              <a:rPr sz="900" b="0" i="0">
                <a:solidFill>
                  <a:srgbClr val="616161"/>
                </a:solidFill>
                <a:latin typeface="Proxima Nova"/>
              </a:rPr>
              <a:t>Photo by Luke Chesser on Unsplash</a:t>
            </a:r>
          </a:p>
        </p:txBody>
      </p:sp>
      <p:pic>
        <p:nvPicPr>
          <p:cNvPr id="13" name="Immagine 12" descr="SLIDE 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814" y="0"/>
            <a:ext cx="2857973" cy="1502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Sfide e Considerazioni Etiche nell'AI per le Assicurazioni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 b="0" i="0">
                <a:solidFill>
                  <a:srgbClr val="616161"/>
                </a:solidFill>
                <a:latin typeface="Proxima Nova"/>
              </a:defRPr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228600" y="1508670"/>
            <a:ext cx="8686800" cy="258663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28600" y="1508670"/>
            <a:ext cx="4190999" cy="258663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228600" y="1508670"/>
            <a:ext cx="4190999" cy="2346424"/>
          </a:xfrm>
          <a:prstGeom prst="rect">
            <a:avLst/>
          </a:prstGeom>
          <a:noFill/>
          <a:ln>
            <a:noFill/>
          </a:ln>
        </p:spPr>
        <p:txBody>
          <a:bodyPr wrap="square" lIns="190500" tIns="0" rIns="0" bIns="190500" anchor="t">
            <a:spAutoFit/>
          </a:bodyPr>
          <a:lstStyle/>
          <a:p>
            <a:pPr marL="228600" indent="-91440" algn="l">
              <a:spcBef>
                <a:spcPts val="0"/>
              </a:spcBef>
              <a:spcAft>
                <a:spcPts val="800"/>
              </a:spcAft>
              <a:buSzPct val="100000"/>
              <a:buFont typeface="Arial"/>
              <a:buChar char="•"/>
            </a:pPr>
            <a:r>
              <a:rPr sz="1300" b="1" i="0">
                <a:solidFill>
                  <a:srgbClr val="616161"/>
                </a:solidFill>
                <a:latin typeface="Proxima Nova"/>
              </a:rPr>
              <a:t>Privacy:</a:t>
            </a:r>
            <a:r>
              <a:rPr sz="1300" b="0" i="0">
                <a:solidFill>
                  <a:srgbClr val="616161"/>
                </a:solidFill>
                <a:latin typeface="Proxima Nova"/>
              </a:rPr>
              <a:t> La gestione dei dati sensibili e la sicurezza delle informazioni sono aspetti cruciali nell'uso dell'AI nelle assicurazioni.</a:t>
            </a:r>
          </a:p>
          <a:p>
            <a:pPr marL="228600" lvl="1" indent="-91440" algn="l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sz="1300" b="1" i="0">
                <a:solidFill>
                  <a:srgbClr val="616161"/>
                </a:solidFill>
                <a:latin typeface="Proxima Nova"/>
              </a:rPr>
              <a:t>Trasparenza:</a:t>
            </a:r>
            <a:r>
              <a:rPr sz="1300" b="0" i="0">
                <a:solidFill>
                  <a:srgbClr val="616161"/>
                </a:solidFill>
                <a:latin typeface="Proxima Nova"/>
              </a:rPr>
              <a:t> È fondamentale garantire che gli algoritmi siano comprensibili e che i processi decisionali siano trasparenti.</a:t>
            </a:r>
          </a:p>
          <a:p>
            <a:pPr marL="228600" lvl="1" indent="-91440" algn="l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sz="1300" b="1" i="0">
                <a:solidFill>
                  <a:srgbClr val="616161"/>
                </a:solidFill>
                <a:latin typeface="Proxima Nova"/>
              </a:rPr>
              <a:t>Bias:</a:t>
            </a:r>
            <a:r>
              <a:rPr sz="1300" b="0" i="0">
                <a:solidFill>
                  <a:srgbClr val="616161"/>
                </a:solidFill>
                <a:latin typeface="Proxima Nova"/>
              </a:rPr>
              <a:t> Prevenire i pregiudizi algoritmici e assicurare l'equità nelle decisioni è una sfida importante per il settore.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24400" y="1508670"/>
            <a:ext cx="4190999" cy="258663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724400" y="1508670"/>
            <a:ext cx="4190999" cy="23580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endParaRPr/>
          </a:p>
        </p:txBody>
      </p:sp>
      <p:pic>
        <p:nvPicPr>
          <p:cNvPr id="10" name="Picture 9" descr="tmpmsjumf5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501462"/>
            <a:ext cx="4190999" cy="2133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724400" y="3942903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4724400" y="3942903"/>
            <a:ext cx="4190999" cy="15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r">
              <a:spcAft>
                <a:spcPts val="1200"/>
              </a:spcAft>
            </a:pPr>
            <a:r>
              <a:rPr sz="900" b="0" i="0">
                <a:solidFill>
                  <a:srgbClr val="616161"/>
                </a:solidFill>
                <a:latin typeface="Proxima Nova"/>
              </a:rPr>
              <a:t>Photo by Hitesh Choudhary on Unsplash</a:t>
            </a:r>
          </a:p>
        </p:txBody>
      </p:sp>
      <p:pic>
        <p:nvPicPr>
          <p:cNvPr id="13" name="Immagine 12" descr="SLIDE 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350" y="647516"/>
            <a:ext cx="2731008" cy="1536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Prospettive Future dell'AI nelle Assicurazioni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 b="0" i="0">
                <a:solidFill>
                  <a:srgbClr val="616161"/>
                </a:solidFill>
                <a:latin typeface="Proxima Nova"/>
              </a:defRPr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228600" y="1508670"/>
            <a:ext cx="8686800" cy="275778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28600" y="1508670"/>
            <a:ext cx="4190999" cy="275778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228600" y="1508670"/>
            <a:ext cx="4190999" cy="2757785"/>
          </a:xfrm>
          <a:prstGeom prst="rect">
            <a:avLst/>
          </a:prstGeom>
          <a:noFill/>
          <a:ln>
            <a:noFill/>
          </a:ln>
        </p:spPr>
        <p:txBody>
          <a:bodyPr wrap="square" lIns="190500" tIns="0" rIns="0" bIns="190500" anchor="t">
            <a:spAutoFit/>
          </a:bodyPr>
          <a:lstStyle/>
          <a:p>
            <a:pPr marL="228600" indent="-91440" algn="l">
              <a:spcBef>
                <a:spcPts val="0"/>
              </a:spcBef>
              <a:spcAft>
                <a:spcPts val="800"/>
              </a:spcAft>
              <a:buSzPct val="100000"/>
              <a:buFont typeface="Arial"/>
              <a:buChar char="•"/>
            </a:pPr>
            <a:r>
              <a:rPr sz="1300" b="1" i="0">
                <a:solidFill>
                  <a:srgbClr val="616161"/>
                </a:solidFill>
                <a:latin typeface="Proxima Nova"/>
              </a:rPr>
              <a:t>Tendenze emergenti:</a:t>
            </a:r>
            <a:r>
              <a:rPr sz="1300" b="0" i="0">
                <a:solidFill>
                  <a:srgbClr val="616161"/>
                </a:solidFill>
                <a:latin typeface="Proxima Nova"/>
              </a:rPr>
              <a:t> L'AI conversazionale avanzata e il machine learning per la personalizzazione estrema stanno rivoluzionando il settore assicurativo.</a:t>
            </a:r>
          </a:p>
          <a:p>
            <a:pPr marL="228600" lvl="1" indent="-91440" algn="l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sz="1300" b="1" i="0">
                <a:solidFill>
                  <a:srgbClr val="616161"/>
                </a:solidFill>
                <a:latin typeface="Proxima Nova"/>
              </a:rPr>
              <a:t>Innovazioni:</a:t>
            </a:r>
            <a:r>
              <a:rPr sz="1300" b="0" i="0">
                <a:solidFill>
                  <a:srgbClr val="616161"/>
                </a:solidFill>
                <a:latin typeface="Proxima Nova"/>
              </a:rPr>
              <a:t> Le polizze dinamiche basate su dati in tempo reale e l'uso della blockchain per la sicurezza e la trasparenza sono innovazioni chiave.</a:t>
            </a:r>
          </a:p>
          <a:p>
            <a:pPr marL="228600" lvl="1" indent="-91440" algn="l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sz="1300" b="1" i="0">
                <a:solidFill>
                  <a:srgbClr val="616161"/>
                </a:solidFill>
                <a:latin typeface="Proxima Nova"/>
              </a:rPr>
              <a:t>Impatto sul mercato:</a:t>
            </a:r>
            <a:r>
              <a:rPr sz="1300" b="0" i="0">
                <a:solidFill>
                  <a:srgbClr val="616161"/>
                </a:solidFill>
                <a:latin typeface="Proxima Nova"/>
              </a:rPr>
              <a:t> L'AI sta cambiando i modelli di business, creando nuove opportunità e sfide competitive nel settore assicurativo.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24400" y="1508670"/>
            <a:ext cx="4190999" cy="275778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endParaRPr/>
          </a:p>
        </p:txBody>
      </p:sp>
      <p:pic>
        <p:nvPicPr>
          <p:cNvPr id="10" name="Picture 9" descr="tmp1mqozi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713185"/>
            <a:ext cx="4190999" cy="254350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r">
              <a:spcAft>
                <a:spcPts val="1200"/>
              </a:spcAft>
            </a:pPr>
            <a:r>
              <a:rPr sz="900" b="0" i="0">
                <a:solidFill>
                  <a:srgbClr val="616161"/>
                </a:solidFill>
                <a:latin typeface="Proxima Nova"/>
              </a:rPr>
              <a:t>Photo by Luke Chesser on Unsplash</a:t>
            </a:r>
          </a:p>
        </p:txBody>
      </p:sp>
      <p:pic>
        <p:nvPicPr>
          <p:cNvPr id="13" name="Immagine 12" descr="SLIDE 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434" y="0"/>
            <a:ext cx="2731008" cy="1536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Conclusione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 b="0" i="0">
                <a:solidFill>
                  <a:srgbClr val="616161"/>
                </a:solidFill>
                <a:latin typeface="Proxima Nova"/>
              </a:defRPr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228600" y="1508670"/>
            <a:ext cx="8686800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286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228600" y="1508670"/>
            <a:ext cx="4190999" cy="1782663"/>
          </a:xfrm>
          <a:prstGeom prst="rect">
            <a:avLst/>
          </a:prstGeom>
          <a:noFill/>
          <a:ln>
            <a:noFill/>
          </a:ln>
        </p:spPr>
        <p:txBody>
          <a:bodyPr wrap="square" lIns="190500" tIns="0" rIns="0" bIns="190500" anchor="t">
            <a:spAutoFit/>
          </a:bodyPr>
          <a:lstStyle/>
          <a:p>
            <a:pPr marL="228600" indent="-91440" algn="l">
              <a:spcBef>
                <a:spcPts val="0"/>
              </a:spcBef>
              <a:spcAft>
                <a:spcPts val="800"/>
              </a:spcAft>
              <a:buSzPct val="100000"/>
              <a:buFont typeface="Arial"/>
              <a:buChar char="•"/>
            </a:pPr>
            <a:r>
              <a:rPr sz="1300" b="1" i="0">
                <a:solidFill>
                  <a:srgbClr val="616161"/>
                </a:solidFill>
                <a:latin typeface="Proxima Nova"/>
              </a:rPr>
              <a:t>Riassunto:</a:t>
            </a:r>
            <a:r>
              <a:rPr sz="1300" b="0" i="0">
                <a:solidFill>
                  <a:srgbClr val="616161"/>
                </a:solidFill>
                <a:latin typeface="Proxima Nova"/>
              </a:rPr>
              <a:t> Abbiamo esplorato l'evoluzione attuale, i vantaggi, le sfide etiche e le prospettive future dell'AI nel settore delle assicurazioni.</a:t>
            </a:r>
          </a:p>
          <a:p>
            <a:pPr marL="228600" lvl="1" indent="-91440" algn="l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sz="1300" b="1" i="0">
                <a:solidFill>
                  <a:srgbClr val="616161"/>
                </a:solidFill>
                <a:latin typeface="Proxima Nova"/>
              </a:rPr>
              <a:t>Riflessioni finali:</a:t>
            </a:r>
            <a:r>
              <a:rPr sz="1300" b="0" i="0">
                <a:solidFill>
                  <a:srgbClr val="616161"/>
                </a:solidFill>
                <a:latin typeface="Proxima Nova"/>
              </a:rPr>
              <a:t> L'AI è cruciale per il futuro del settore assicurativo, ma è necessario un approccio etico e trasparente per massimizzare i benefici e minimizzare i rischi.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244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endParaRPr/>
          </a:p>
        </p:txBody>
      </p:sp>
      <p:pic>
        <p:nvPicPr>
          <p:cNvPr id="10" name="Picture 9" descr="tmpa241gy8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692165"/>
            <a:ext cx="4190999" cy="24909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r">
              <a:spcAft>
                <a:spcPts val="1200"/>
              </a:spcAft>
            </a:pPr>
            <a:r>
              <a:rPr sz="900" b="0" i="0">
                <a:solidFill>
                  <a:srgbClr val="616161"/>
                </a:solidFill>
                <a:latin typeface="Proxima Nova"/>
              </a:rPr>
              <a:t>Photo by Markus Winkler on Unsplash</a:t>
            </a:r>
          </a:p>
        </p:txBody>
      </p:sp>
      <p:pic>
        <p:nvPicPr>
          <p:cNvPr id="13" name="Immagine 12" descr="SLIDE 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924" y="0"/>
            <a:ext cx="2731008" cy="1536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63D297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489</Words>
  <Application>Microsoft Office PowerPoint</Application>
  <PresentationFormat>Presentazione su schermo (16:9)</PresentationFormat>
  <Paragraphs>30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0" baseType="lpstr">
      <vt:lpstr>Arial</vt:lpstr>
      <vt:lpstr>Proxima Nova</vt:lpstr>
      <vt:lpstr>Spearmint</vt:lpstr>
      <vt:lpstr>         AGENZIE ASSICURATIVE &amp; INTELLIGENZA ARTIFICIALE</vt:lpstr>
      <vt:lpstr>Il Futuro dell'AI nella Vendita di Polizze Assicurative</vt:lpstr>
      <vt:lpstr>Evoluzione attuale dell'AI nelle Assicurazioni</vt:lpstr>
      <vt:lpstr>Vantaggi dell'AI nella Vendita di Polizze</vt:lpstr>
      <vt:lpstr>Sfide e Considerazioni Etiche nell'AI per le Assicurazioni</vt:lpstr>
      <vt:lpstr>Prospettive Future dell'AI nelle Assicurazioni</vt:lpstr>
      <vt:lpstr>Conclusione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Futuro dell'AI nella Vendita di Polizze Assicurative</dc:title>
  <dc:creator>Dell</dc:creator>
  <cp:lastModifiedBy>Dell</cp:lastModifiedBy>
  <cp:revision>6</cp:revision>
  <dcterms:modified xsi:type="dcterms:W3CDTF">2024-07-27T07:07:20Z</dcterms:modified>
</cp:coreProperties>
</file>